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Didact Gothic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DidactGothic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underliend == changed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Selected INterface and rational</a:t>
            </a:r>
            <a:br>
              <a:rPr lang="en"/>
            </a:br>
            <a:r>
              <a:rPr lang="en"/>
              <a:t>Low-fi prototype structure (1 slide – mainly images)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igma.com/proto/MOOn99rBZCErHDYwGHR9BliV/med-fi?scaling=contain&amp;node-id=2%3A731&amp;redirected=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igma.com/proto/MOOn99rBZCErHDYwGHR9BliV/med-fi?scaling=contain&amp;node-id=32%3A120&amp;redirected=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Shape 54"/>
          <p:cNvGrpSpPr/>
          <p:nvPr/>
        </p:nvGrpSpPr>
        <p:grpSpPr>
          <a:xfrm>
            <a:off x="-198276" y="2168928"/>
            <a:ext cx="6693132" cy="690799"/>
            <a:chOff x="1684475" y="2250250"/>
            <a:chExt cx="5906400" cy="609600"/>
          </a:xfrm>
        </p:grpSpPr>
        <p:cxnSp>
          <p:nvCxnSpPr>
            <p:cNvPr id="55" name="Shape 55"/>
            <p:cNvCxnSpPr/>
            <p:nvPr/>
          </p:nvCxnSpPr>
          <p:spPr>
            <a:xfrm>
              <a:off x="1684475" y="22502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" name="Shape 56"/>
            <p:cNvCxnSpPr/>
            <p:nvPr/>
          </p:nvCxnSpPr>
          <p:spPr>
            <a:xfrm>
              <a:off x="1684475" y="24026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" name="Shape 57"/>
            <p:cNvCxnSpPr/>
            <p:nvPr/>
          </p:nvCxnSpPr>
          <p:spPr>
            <a:xfrm>
              <a:off x="1684475" y="25550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8" name="Shape 58"/>
            <p:cNvCxnSpPr/>
            <p:nvPr/>
          </p:nvCxnSpPr>
          <p:spPr>
            <a:xfrm>
              <a:off x="1684475" y="27074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" name="Shape 59"/>
            <p:cNvCxnSpPr/>
            <p:nvPr/>
          </p:nvCxnSpPr>
          <p:spPr>
            <a:xfrm>
              <a:off x="1684475" y="28598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0" name="Shape 60"/>
          <p:cNvSpPr txBox="1"/>
          <p:nvPr/>
        </p:nvSpPr>
        <p:spPr>
          <a:xfrm>
            <a:off x="4303345" y="1589098"/>
            <a:ext cx="3315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 step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2628816" y="1774413"/>
            <a:ext cx="3411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half 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589700" y="3100275"/>
            <a:ext cx="274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3200">
                <a:latin typeface="Didact Gothic"/>
                <a:ea typeface="Didact Gothic"/>
                <a:cs typeface="Didact Gothic"/>
                <a:sym typeface="Didact Gothic"/>
              </a:rPr>
              <a:t>climb higher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715050" y="771600"/>
            <a:ext cx="128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simple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587550" y="2111875"/>
            <a:ext cx="1535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medium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87550" y="3452150"/>
            <a:ext cx="1535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complex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188850" y="2111874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add new music learning goal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188850" y="771600"/>
            <a:ext cx="5792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latin typeface="Didact Gothic"/>
                <a:ea typeface="Didact Gothic"/>
                <a:cs typeface="Didact Gothic"/>
                <a:sym typeface="Didact Gothic"/>
              </a:rPr>
              <a:t>learn next “skill bite”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88850" y="3452151"/>
            <a:ext cx="52362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u="sng">
                <a:latin typeface="Didact Gothic"/>
                <a:ea typeface="Didact Gothic"/>
                <a:cs typeface="Didact Gothic"/>
                <a:sym typeface="Didact Gothic"/>
              </a:rPr>
              <a:t>find someone learning the same thing as you to be inspired by</a:t>
            </a:r>
          </a:p>
        </p:txBody>
      </p:sp>
      <p:sp>
        <p:nvSpPr>
          <p:cNvPr id="148" name="Shape 148"/>
          <p:cNvSpPr/>
          <p:nvPr/>
        </p:nvSpPr>
        <p:spPr>
          <a:xfrm>
            <a:off x="7282225" y="-486100"/>
            <a:ext cx="2209500" cy="22095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new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-51300" y="1167138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revised interface design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153525" y="2052174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3 biggest changes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-51300" y="624900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change 1: redefine &amp; design social support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29913" l="24721" r="0" t="0"/>
          <a:stretch/>
        </p:blipFill>
        <p:spPr>
          <a:xfrm>
            <a:off x="2710800" y="349043"/>
            <a:ext cx="6433200" cy="444540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238625" y="349050"/>
            <a:ext cx="23508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issues</a:t>
            </a: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adding friend unintuitive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interfears with practice</a:t>
            </a:r>
          </a:p>
        </p:txBody>
      </p:sp>
      <p:sp>
        <p:nvSpPr>
          <p:cNvPr id="169" name="Shape 169"/>
          <p:cNvSpPr/>
          <p:nvPr/>
        </p:nvSpPr>
        <p:spPr>
          <a:xfrm>
            <a:off x="7282225" y="3247700"/>
            <a:ext cx="2209500" cy="220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old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238625" y="349050"/>
            <a:ext cx="23508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tab view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get inspired via “news”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clearer adding interface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11" y="32000"/>
            <a:ext cx="288392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85" y="32000"/>
            <a:ext cx="2848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7282225" y="3233363"/>
            <a:ext cx="2209500" cy="22095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new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38625" y="349050"/>
            <a:ext cx="23508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tab view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get inspired via “news”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clearer adding interface</a:t>
            </a:r>
          </a:p>
        </p:txBody>
      </p:sp>
      <p:sp>
        <p:nvSpPr>
          <p:cNvPr id="185" name="Shape 185"/>
          <p:cNvSpPr/>
          <p:nvPr/>
        </p:nvSpPr>
        <p:spPr>
          <a:xfrm>
            <a:off x="7282225" y="3233363"/>
            <a:ext cx="2209500" cy="22095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new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929" y="0"/>
            <a:ext cx="288574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-51300" y="624900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change 2: redesign goal setting &amp; finishing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0350" y="373350"/>
            <a:ext cx="26406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issues: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progression unclear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difficult to asses what goals entail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65526" l="5049" r="78454" t="0"/>
          <a:stretch/>
        </p:blipFill>
        <p:spPr>
          <a:xfrm>
            <a:off x="2710800" y="1042525"/>
            <a:ext cx="2030650" cy="314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29769" l="25916" r="56896" t="35497"/>
          <a:stretch/>
        </p:blipFill>
        <p:spPr>
          <a:xfrm>
            <a:off x="4674575" y="1042525"/>
            <a:ext cx="2100325" cy="315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26523" r="56290" t="70229"/>
          <a:stretch/>
        </p:blipFill>
        <p:spPr>
          <a:xfrm>
            <a:off x="6694224" y="1042525"/>
            <a:ext cx="2449776" cy="31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7282225" y="3247700"/>
            <a:ext cx="2209500" cy="220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old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238625" y="349050"/>
            <a:ext cx="23508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color indicates status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info popup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progress arc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00" y="-76200"/>
            <a:ext cx="2883050" cy="51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86" y="-76200"/>
            <a:ext cx="28830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238625" y="349050"/>
            <a:ext cx="23508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goal dropdown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92" y="0"/>
            <a:ext cx="28756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-198276" y="2168928"/>
            <a:ext cx="6693132" cy="690799"/>
            <a:chOff x="1684475" y="2250250"/>
            <a:chExt cx="5906400" cy="609600"/>
          </a:xfrm>
        </p:grpSpPr>
        <p:cxnSp>
          <p:nvCxnSpPr>
            <p:cNvPr id="68" name="Shape 68"/>
            <p:cNvCxnSpPr/>
            <p:nvPr/>
          </p:nvCxnSpPr>
          <p:spPr>
            <a:xfrm>
              <a:off x="1684475" y="22502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" name="Shape 69"/>
            <p:cNvCxnSpPr/>
            <p:nvPr/>
          </p:nvCxnSpPr>
          <p:spPr>
            <a:xfrm>
              <a:off x="1684475" y="24026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0" name="Shape 70"/>
            <p:cNvCxnSpPr/>
            <p:nvPr/>
          </p:nvCxnSpPr>
          <p:spPr>
            <a:xfrm>
              <a:off x="1684475" y="25550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1" name="Shape 71"/>
            <p:cNvCxnSpPr/>
            <p:nvPr/>
          </p:nvCxnSpPr>
          <p:spPr>
            <a:xfrm>
              <a:off x="1684475" y="27074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2" name="Shape 72"/>
            <p:cNvCxnSpPr/>
            <p:nvPr/>
          </p:nvCxnSpPr>
          <p:spPr>
            <a:xfrm>
              <a:off x="1684475" y="28598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73" name="Shape 73"/>
          <p:cNvSpPr txBox="1"/>
          <p:nvPr/>
        </p:nvSpPr>
        <p:spPr>
          <a:xfrm>
            <a:off x="4303345" y="1589098"/>
            <a:ext cx="3315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  -</a:t>
            </a: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 fi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628816" y="1774413"/>
            <a:ext cx="3411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med</a:t>
            </a: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4589700" y="3100275"/>
            <a:ext cx="274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3200">
                <a:latin typeface="Didact Gothic"/>
                <a:ea typeface="Didact Gothic"/>
                <a:cs typeface="Didact Gothic"/>
                <a:sym typeface="Didact Gothic"/>
              </a:rPr>
              <a:t>prototype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7859800" y="4739225"/>
            <a:ext cx="45426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Prototype Link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-51300" y="624900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change 3: clarify, unify, fun-ify lessons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65456" l="3568" r="55833" t="0"/>
          <a:stretch/>
        </p:blipFill>
        <p:spPr>
          <a:xfrm>
            <a:off x="2710800" y="540363"/>
            <a:ext cx="6433200" cy="4062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111500" y="373350"/>
            <a:ext cx="25992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issues: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progression unclear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difficult to asses what goals entail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238625" y="349050"/>
            <a:ext cx="24303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consistent circle paradigm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“delightful”completion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animation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indicative colors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200" y="152400"/>
            <a:ext cx="272002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020" y="152400"/>
            <a:ext cx="272307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238625" y="349050"/>
            <a:ext cx="2430300" cy="4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redesigns: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consistent circle paradigm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“delightful”completion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animation</a:t>
            </a:r>
          </a:p>
          <a:p>
            <a:pPr indent="-419100" lvl="0" marL="457200" rtl="0">
              <a:spcBef>
                <a:spcPts val="0"/>
              </a:spcBef>
              <a:buSzPts val="3000"/>
              <a:buFont typeface="Didact Gothic"/>
              <a:buChar char="-"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indicative colors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950" y="0"/>
            <a:ext cx="2908149" cy="518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790" y="0"/>
            <a:ext cx="290817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-51300" y="1167138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revised interface design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153525" y="2052174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task flows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-51300" y="1776738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learn new “skill bite”</a:t>
            </a: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004" y="152400"/>
            <a:ext cx="1990945" cy="354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024" y="152400"/>
            <a:ext cx="1993185" cy="3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600" y="2801525"/>
            <a:ext cx="1253657" cy="22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0333" y="2801525"/>
            <a:ext cx="1253667" cy="2217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 flipH="1" rot="10800000">
            <a:off x="4056475" y="1696950"/>
            <a:ext cx="1325700" cy="14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5" name="Shape 265"/>
          <p:cNvCxnSpPr/>
          <p:nvPr/>
        </p:nvCxnSpPr>
        <p:spPr>
          <a:xfrm>
            <a:off x="6115650" y="2448025"/>
            <a:ext cx="963300" cy="106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600450" y="1085850"/>
            <a:ext cx="15099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add </a:t>
            </a: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new goal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00" y="-76200"/>
            <a:ext cx="2883050" cy="51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686" y="-76200"/>
            <a:ext cx="288302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Shape 274"/>
          <p:cNvCxnSpPr/>
          <p:nvPr/>
        </p:nvCxnSpPr>
        <p:spPr>
          <a:xfrm>
            <a:off x="4321625" y="1506150"/>
            <a:ext cx="2536500" cy="738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273975" y="1619250"/>
            <a:ext cx="2315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find friends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03" y="32000"/>
            <a:ext cx="2061238" cy="36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326" y="32000"/>
            <a:ext cx="2035903" cy="36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351" y="0"/>
            <a:ext cx="2061250" cy="367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0" y="7620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-51300" y="1548138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prototype overview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144700" y="1813549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tools &amp;&amp; limitations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(click here to play with it)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124200" y="1978275"/>
            <a:ext cx="246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figma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538875" y="261375"/>
            <a:ext cx="4772400" cy="3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700">
                <a:latin typeface="Didact Gothic"/>
                <a:ea typeface="Didact Gothic"/>
                <a:cs typeface="Didact Gothic"/>
                <a:sym typeface="Didact Gothic"/>
              </a:rPr>
              <a:t>pros: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latin typeface="Didact Gothic"/>
                <a:ea typeface="Didact Gothic"/>
                <a:cs typeface="Didact Gothic"/>
                <a:sym typeface="Didact Gothic"/>
              </a:rPr>
              <a:t>google docs version of Sketch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latin typeface="Didact Gothic"/>
                <a:ea typeface="Didact Gothic"/>
                <a:cs typeface="Didact Gothic"/>
                <a:sym typeface="Didact Gothic"/>
              </a:rPr>
              <a:t>reusable components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latin typeface="Didact Gothic"/>
                <a:ea typeface="Didact Gothic"/>
                <a:cs typeface="Didact Gothic"/>
                <a:sym typeface="Didact Gothic"/>
              </a:rPr>
              <a:t>prototyper build-in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7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2700">
                <a:latin typeface="Didact Gothic"/>
                <a:ea typeface="Didact Gothic"/>
                <a:cs typeface="Didact Gothic"/>
                <a:sym typeface="Didact Gothic"/>
              </a:rPr>
              <a:t>cons: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latin typeface="Didact Gothic"/>
                <a:ea typeface="Didact Gothic"/>
                <a:cs typeface="Didact Gothic"/>
                <a:sym typeface="Didact Gothic"/>
              </a:rPr>
              <a:t>free version only allows 2 collaborators (Khoi, David, Khoifan)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116737" y="882874"/>
            <a:ext cx="2265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outline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406875" y="1339950"/>
            <a:ext cx="3309600" cy="27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about half step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tasks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revised interface design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prototype overview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41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868" y="-30850"/>
            <a:ext cx="551146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93350" y="1330650"/>
            <a:ext cx="3854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re-usable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5400">
                <a:latin typeface="Didact Gothic"/>
                <a:ea typeface="Didact Gothic"/>
                <a:cs typeface="Didact Gothic"/>
                <a:sym typeface="Didact Gothic"/>
              </a:rPr>
              <a:t>components</a:t>
            </a:r>
          </a:p>
        </p:txBody>
      </p:sp>
      <p:cxnSp>
        <p:nvCxnSpPr>
          <p:cNvPr id="314" name="Shape 314"/>
          <p:cNvCxnSpPr/>
          <p:nvPr/>
        </p:nvCxnSpPr>
        <p:spPr>
          <a:xfrm>
            <a:off x="4044025" y="4404900"/>
            <a:ext cx="1414500" cy="252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124200" y="1978275"/>
            <a:ext cx="246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000">
                <a:latin typeface="Didact Gothic"/>
                <a:ea typeface="Didact Gothic"/>
                <a:cs typeface="Didact Gothic"/>
                <a:sym typeface="Didact Gothic"/>
              </a:rPr>
              <a:t>limitations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538875" y="947175"/>
            <a:ext cx="4772400" cy="3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0050" lvl="0" marL="457200" rtl="0">
              <a:spcBef>
                <a:spcPts val="0"/>
              </a:spcBef>
              <a:spcAft>
                <a:spcPts val="0"/>
              </a:spcAft>
              <a:buSzPts val="2700"/>
              <a:buFont typeface="Didact Gothic"/>
              <a:buChar char="-"/>
            </a:pPr>
            <a:r>
              <a:rPr b="1" lang="en" sz="2700">
                <a:latin typeface="Didact Gothic"/>
                <a:ea typeface="Didact Gothic"/>
                <a:cs typeface="Didact Gothic"/>
                <a:sym typeface="Didact Gothic"/>
              </a:rPr>
              <a:t>unable to test “delighfulness” of interactions</a:t>
            </a:r>
          </a:p>
          <a:p>
            <a:pPr indent="-400050" lvl="0" marL="457200" rtl="0">
              <a:spcBef>
                <a:spcPts val="0"/>
              </a:spcBef>
              <a:spcAft>
                <a:spcPts val="0"/>
              </a:spcAft>
              <a:buSzPts val="2700"/>
              <a:buFont typeface="Didact Gothic"/>
              <a:buChar char="-"/>
            </a:pPr>
            <a:r>
              <a:rPr b="1" lang="en" sz="2700">
                <a:latin typeface="Didact Gothic"/>
                <a:ea typeface="Didact Gothic"/>
                <a:cs typeface="Didact Gothic"/>
                <a:sym typeface="Didact Gothic"/>
              </a:rPr>
              <a:t>hard coded, can’t adapt to skill level</a:t>
            </a:r>
          </a:p>
          <a:p>
            <a:pPr indent="-400050" lvl="0" marL="457200" rtl="0">
              <a:spcBef>
                <a:spcPts val="0"/>
              </a:spcBef>
              <a:buSzPts val="2700"/>
              <a:buFont typeface="Didact Gothic"/>
              <a:buChar char="-"/>
            </a:pPr>
            <a:r>
              <a:rPr b="1" lang="en" sz="2700">
                <a:latin typeface="Didact Gothic"/>
                <a:ea typeface="Didact Gothic"/>
                <a:cs typeface="Didact Gothic"/>
                <a:sym typeface="Didact Gothic"/>
              </a:rPr>
              <a:t>can’t test follow through over time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ctrTitle"/>
          </p:nvPr>
        </p:nvSpPr>
        <p:spPr>
          <a:xfrm>
            <a:off x="311700" y="2037750"/>
            <a:ext cx="8520600" cy="1068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Shape 88"/>
          <p:cNvGrpSpPr/>
          <p:nvPr/>
        </p:nvGrpSpPr>
        <p:grpSpPr>
          <a:xfrm>
            <a:off x="-198276" y="2168928"/>
            <a:ext cx="6693132" cy="690799"/>
            <a:chOff x="1684475" y="2250250"/>
            <a:chExt cx="5906400" cy="609600"/>
          </a:xfrm>
        </p:grpSpPr>
        <p:cxnSp>
          <p:nvCxnSpPr>
            <p:cNvPr id="89" name="Shape 89"/>
            <p:cNvCxnSpPr/>
            <p:nvPr/>
          </p:nvCxnSpPr>
          <p:spPr>
            <a:xfrm>
              <a:off x="1684475" y="22502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0" name="Shape 90"/>
            <p:cNvCxnSpPr/>
            <p:nvPr/>
          </p:nvCxnSpPr>
          <p:spPr>
            <a:xfrm>
              <a:off x="1684475" y="24026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" name="Shape 91"/>
            <p:cNvCxnSpPr/>
            <p:nvPr/>
          </p:nvCxnSpPr>
          <p:spPr>
            <a:xfrm>
              <a:off x="1684475" y="25550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" name="Shape 92"/>
            <p:cNvCxnSpPr/>
            <p:nvPr/>
          </p:nvCxnSpPr>
          <p:spPr>
            <a:xfrm>
              <a:off x="1684475" y="27074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" name="Shape 93"/>
            <p:cNvCxnSpPr/>
            <p:nvPr/>
          </p:nvCxnSpPr>
          <p:spPr>
            <a:xfrm>
              <a:off x="1684475" y="2859850"/>
              <a:ext cx="590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4" name="Shape 94"/>
          <p:cNvSpPr txBox="1"/>
          <p:nvPr/>
        </p:nvSpPr>
        <p:spPr>
          <a:xfrm>
            <a:off x="4303345" y="1589098"/>
            <a:ext cx="33159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 step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628816" y="1774413"/>
            <a:ext cx="3411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8100">
                <a:latin typeface="Didact Gothic"/>
                <a:ea typeface="Didact Gothic"/>
                <a:cs typeface="Didact Gothic"/>
                <a:sym typeface="Didact Gothic"/>
              </a:rPr>
              <a:t>half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589700" y="3100275"/>
            <a:ext cx="274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en" sz="3200">
                <a:latin typeface="Didact Gothic"/>
                <a:ea typeface="Didact Gothic"/>
                <a:cs typeface="Didact Gothic"/>
                <a:sym typeface="Didact Gothic"/>
              </a:rPr>
              <a:t>climb higher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601131_10203323088274975_3550076219934931923_n.jpg"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50" y="1066100"/>
            <a:ext cx="2319300" cy="231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20262" l="0" r="5267" t="11719"/>
          <a:stretch/>
        </p:blipFill>
        <p:spPr>
          <a:xfrm>
            <a:off x="3391950" y="1040000"/>
            <a:ext cx="2360100" cy="236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754100" y="3576300"/>
            <a:ext cx="1602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Stefan Swaans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2018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957150" y="3576300"/>
            <a:ext cx="1229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David Mora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CS 20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6787750" y="3534900"/>
            <a:ext cx="17541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Khoi 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B.S SymSys 2020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 b="23365" l="0" r="0" t="9299"/>
          <a:stretch/>
        </p:blipFill>
        <p:spPr>
          <a:xfrm>
            <a:off x="6505150" y="1065950"/>
            <a:ext cx="2319300" cy="231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197025" y="356650"/>
            <a:ext cx="2760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2002950" y="1363200"/>
            <a:ext cx="5138100" cy="24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4800">
                <a:latin typeface="Didact Gothic"/>
                <a:ea typeface="Didact Gothic"/>
                <a:cs typeface="Didact Gothic"/>
                <a:sym typeface="Didact Gothic"/>
              </a:rPr>
              <a:t>learn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4800">
                <a:latin typeface="Didact Gothic"/>
                <a:ea typeface="Didact Gothic"/>
                <a:cs typeface="Didact Gothic"/>
                <a:sym typeface="Didact Gothic"/>
              </a:rPr>
              <a:t>m u s i c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4800">
                <a:latin typeface="Didact Gothic"/>
                <a:ea typeface="Didact Gothic"/>
                <a:cs typeface="Didact Gothic"/>
                <a:sym typeface="Didact Gothic"/>
              </a:rPr>
              <a:t>one step at a 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1013900" y="607400"/>
            <a:ext cx="66105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3200">
                <a:latin typeface="Didact Gothic"/>
                <a:ea typeface="Didact Gothic"/>
                <a:cs typeface="Didact Gothic"/>
                <a:sym typeface="Didact Gothic"/>
              </a:rPr>
              <a:t>Music practice</a:t>
            </a:r>
            <a:r>
              <a:rPr lang="en" sz="3200">
                <a:latin typeface="Didact Gothic"/>
                <a:ea typeface="Didact Gothic"/>
                <a:cs typeface="Didact Gothic"/>
                <a:sym typeface="Didact Gothic"/>
              </a:rPr>
              <a:t> can be unfocused, filled with self-doubt, lonely, and disconnected from your goals and dreams.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i="1" lang="en" sz="3200">
                <a:latin typeface="Didact Gothic"/>
                <a:ea typeface="Didact Gothic"/>
                <a:cs typeface="Didact Gothic"/>
                <a:sym typeface="Didact Gothic"/>
              </a:rPr>
              <a:t>half step</a:t>
            </a:r>
            <a:r>
              <a:rPr lang="en" sz="3200">
                <a:latin typeface="Didact Gothic"/>
                <a:ea typeface="Didact Gothic"/>
                <a:cs typeface="Didact Gothic"/>
                <a:sym typeface="Didact Gothic"/>
              </a:rPr>
              <a:t> helps you climb higher by providing bite-sized tasks, near-peer support, and progress tracking.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-51300" y="1776738"/>
            <a:ext cx="2813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Didact Gothic"/>
                <a:ea typeface="Didact Gothic"/>
                <a:cs typeface="Didact Gothic"/>
                <a:sym typeface="Didact Gothic"/>
              </a:rPr>
              <a:t>tasks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153525" y="1975974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reworded to focus on 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2710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715050" y="771600"/>
            <a:ext cx="128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simple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87550" y="2111875"/>
            <a:ext cx="1535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medium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87550" y="3452150"/>
            <a:ext cx="1535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Didact Gothic"/>
                <a:ea typeface="Didact Gothic"/>
                <a:cs typeface="Didact Gothic"/>
                <a:sym typeface="Didact Gothic"/>
              </a:rPr>
              <a:t>complex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3188850" y="2111874"/>
            <a:ext cx="54744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add new music learning goal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188850" y="771600"/>
            <a:ext cx="5792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complete current lesson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188850" y="3452151"/>
            <a:ext cx="52362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Didact Gothic"/>
                <a:ea typeface="Didact Gothic"/>
                <a:cs typeface="Didact Gothic"/>
                <a:sym typeface="Didact Gothic"/>
              </a:rPr>
              <a:t>find someone on the same step to meet and learn with</a:t>
            </a:r>
          </a:p>
        </p:txBody>
      </p:sp>
      <p:sp>
        <p:nvSpPr>
          <p:cNvPr id="136" name="Shape 136"/>
          <p:cNvSpPr/>
          <p:nvPr/>
        </p:nvSpPr>
        <p:spPr>
          <a:xfrm>
            <a:off x="7282225" y="-486100"/>
            <a:ext cx="2209500" cy="220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i="1" lang="en" sz="4500">
                <a:latin typeface="Didact Gothic"/>
                <a:ea typeface="Didact Gothic"/>
                <a:cs typeface="Didact Gothic"/>
                <a:sym typeface="Didact Gothic"/>
              </a:rPr>
              <a:t>old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